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8288000" cy="10287000"/>
  <p:notesSz cx="6858000" cy="9144000"/>
  <p:embeddedFontLst>
    <p:embeddedFont>
      <p:font typeface="Albert Sans"/>
      <p:regular r:id="rId44"/>
      <p:bold r:id="rId45"/>
      <p:italic r:id="rId46"/>
      <p:boldItalic r:id="rId47"/>
    </p:embeddedFont>
    <p:embeddedFont>
      <p:font typeface="Inter Tight"/>
      <p:regular r:id="rId48"/>
      <p:bold r:id="rId49"/>
      <p:italic r:id="rId50"/>
      <p:boldItalic r:id="rId51"/>
    </p:embeddedFont>
    <p:embeddedFont>
      <p:font typeface="Play"/>
      <p:regular r:id="rId52"/>
      <p:bold r:id="rId53"/>
    </p:embeddedFont>
    <p:embeddedFont>
      <p:font typeface="Poppins" panose="00000500000000000000" pitchFamily="2" charset="0"/>
      <p:regular r:id="rId54"/>
      <p:bold r:id="rId55"/>
      <p:boldItalic r:id="rId56"/>
    </p:embeddedFont>
    <p:embeddedFont>
      <p:font typeface="Poppins Light" panose="00000400000000000000" pitchFamily="2" charset="0"/>
      <p:regular r:id="rId57"/>
      <p:bold r:id="rId58"/>
      <p:italic r:id="rId59"/>
      <p:boldItalic r:id="rId60"/>
    </p:embeddedFont>
    <p:embeddedFont>
      <p:font typeface="Poppins SemiBold" panose="000007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7" roundtripDataSignature="AMtx7mjd0C8H7iGq9VQTZehEFqdV1nFG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8" name="Google Shape;61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3" name="Google Shape;68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0" name="Google Shape;75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2" name="Google Shape;77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5" name="Google Shape;79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0" name="Google Shape;82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4" name="Google Shape;84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8" name="Google Shape;868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8" name="Google Shape;918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4" name="Google Shape;89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3" name="Google Shape;94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8" name="Google Shape;968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4" name="Google Shape;99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8" name="Google Shape;101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2" name="Google Shape;1042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6" name="Google Shape;1066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로그인 화면 </a:t>
            </a:r>
            <a:endParaRPr/>
          </a:p>
        </p:txBody>
      </p:sp>
      <p:sp>
        <p:nvSpPr>
          <p:cNvPr id="264" name="Google Shape;26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Chat 은 음식 추천 채팅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두번째는 운동 추천 화면</a:t>
            </a:r>
            <a:endParaRPr/>
          </a:p>
        </p:txBody>
      </p:sp>
      <p:sp>
        <p:nvSpPr>
          <p:cNvPr id="284" name="Google Shape;28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3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3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2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2"/>
          <p:cNvSpPr txBox="1">
            <a:spLocks noGrp="1"/>
          </p:cNvSpPr>
          <p:nvPr>
            <p:ph type="body" idx="1"/>
          </p:nvPr>
        </p:nvSpPr>
        <p:spPr>
          <a:xfrm rot="5400000">
            <a:off x="5880497" y="-1884759"/>
            <a:ext cx="6527007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2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2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2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3"/>
          <p:cNvSpPr txBox="1">
            <a:spLocks noGrp="1"/>
          </p:cNvSpPr>
          <p:nvPr>
            <p:ph type="title"/>
          </p:nvPr>
        </p:nvSpPr>
        <p:spPr>
          <a:xfrm rot="5400000">
            <a:off x="10700147" y="2934891"/>
            <a:ext cx="8717757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3"/>
          <p:cNvSpPr txBox="1">
            <a:spLocks noGrp="1"/>
          </p:cNvSpPr>
          <p:nvPr>
            <p:ph type="body" idx="1"/>
          </p:nvPr>
        </p:nvSpPr>
        <p:spPr>
          <a:xfrm rot="5400000">
            <a:off x="2699146" y="-894159"/>
            <a:ext cx="8717757" cy="1160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3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3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3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4"/>
          <p:cNvSpPr txBox="1">
            <a:spLocks noGrp="1"/>
          </p:cNvSpPr>
          <p:nvPr>
            <p:ph type="ctrTitle"/>
          </p:nvPr>
        </p:nvSpPr>
        <p:spPr>
          <a:xfrm>
            <a:off x="2286000" y="1683544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lay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4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" name="Google Shape;22;p44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4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4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5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5"/>
          <p:cNvSpPr txBox="1">
            <a:spLocks noGrp="1"/>
          </p:cNvSpPr>
          <p:nvPr>
            <p:ph type="body" idx="1"/>
          </p:nvPr>
        </p:nvSpPr>
        <p:spPr>
          <a:xfrm>
            <a:off x="1257300" y="2738437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5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5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5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6"/>
          <p:cNvSpPr txBox="1">
            <a:spLocks noGrp="1"/>
          </p:cNvSpPr>
          <p:nvPr>
            <p:ph type="title"/>
          </p:nvPr>
        </p:nvSpPr>
        <p:spPr>
          <a:xfrm>
            <a:off x="1247775" y="2564607"/>
            <a:ext cx="15773400" cy="427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lay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6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757575"/>
              </a:buClr>
              <a:buSzPts val="3600"/>
              <a:buNone/>
              <a:defRPr sz="36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3000"/>
              <a:buNone/>
              <a:defRPr sz="3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700"/>
              <a:buNone/>
              <a:defRPr sz="27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6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6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7"/>
          <p:cNvSpPr txBox="1">
            <a:spLocks noGrp="1"/>
          </p:cNvSpPr>
          <p:nvPr>
            <p:ph type="body" idx="1"/>
          </p:nvPr>
        </p:nvSpPr>
        <p:spPr>
          <a:xfrm>
            <a:off x="1257300" y="2738437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7"/>
          <p:cNvSpPr txBox="1">
            <a:spLocks noGrp="1"/>
          </p:cNvSpPr>
          <p:nvPr>
            <p:ph type="body" idx="2"/>
          </p:nvPr>
        </p:nvSpPr>
        <p:spPr>
          <a:xfrm>
            <a:off x="9258300" y="2738437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47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7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7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8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8"/>
          <p:cNvSpPr txBox="1"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7" name="Google Shape;47;p48"/>
          <p:cNvSpPr txBox="1">
            <a:spLocks noGrp="1"/>
          </p:cNvSpPr>
          <p:nvPr>
            <p:ph type="body" idx="2"/>
          </p:nvPr>
        </p:nvSpPr>
        <p:spPr>
          <a:xfrm>
            <a:off x="1259683" y="3757613"/>
            <a:ext cx="7736681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48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782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9" name="Google Shape;49;p48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782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48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8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8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9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9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9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9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0"/>
          <p:cNvSpPr txBox="1"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0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33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61" name="Google Shape;61;p50"/>
          <p:cNvSpPr txBox="1">
            <a:spLocks noGrp="1"/>
          </p:cNvSpPr>
          <p:nvPr>
            <p:ph type="body" idx="2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2" name="Google Shape;62;p50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0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0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1"/>
          <p:cNvSpPr txBox="1"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1"/>
          <p:cNvSpPr>
            <a:spLocks noGrp="1"/>
          </p:cNvSpPr>
          <p:nvPr>
            <p:ph type="pic" idx="2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1"/>
          <p:cNvSpPr txBox="1">
            <a:spLocks noGrp="1"/>
          </p:cNvSpPr>
          <p:nvPr>
            <p:ph type="body" idx="1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9" name="Google Shape;69;p51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1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1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body" idx="1"/>
          </p:nvPr>
        </p:nvSpPr>
        <p:spPr>
          <a:xfrm>
            <a:off x="1257300" y="2738437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2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2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2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9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46.png"/><Relationship Id="rId3" Type="http://schemas.openxmlformats.org/officeDocument/2006/relationships/image" Target="../media/image1.png"/><Relationship Id="rId21" Type="http://schemas.openxmlformats.org/officeDocument/2006/relationships/image" Target="../media/image4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43.png"/><Relationship Id="rId10" Type="http://schemas.openxmlformats.org/officeDocument/2006/relationships/image" Target="../media/image8.png"/><Relationship Id="rId19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0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3.png"/><Relationship Id="rId10" Type="http://schemas.openxmlformats.org/officeDocument/2006/relationships/image" Target="../media/image8.png"/><Relationship Id="rId19" Type="http://schemas.openxmlformats.org/officeDocument/2006/relationships/image" Target="../media/image5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3.png"/><Relationship Id="rId10" Type="http://schemas.openxmlformats.org/officeDocument/2006/relationships/image" Target="../media/image8.png"/><Relationship Id="rId19" Type="http://schemas.openxmlformats.org/officeDocument/2006/relationships/image" Target="../media/image5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8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6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6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65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66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8.png"/><Relationship Id="rId10" Type="http://schemas.openxmlformats.org/officeDocument/2006/relationships/image" Target="../media/image8.png"/><Relationship Id="rId19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69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1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5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2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6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27.png"/><Relationship Id="rId10" Type="http://schemas.openxmlformats.org/officeDocument/2006/relationships/image" Target="../media/image8.png"/><Relationship Id="rId19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6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5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5">
            <a:alphaModFix amt="4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99" name="Google Shape;99;p1"/>
          <p:cNvSpPr txBox="1"/>
          <p:nvPr/>
        </p:nvSpPr>
        <p:spPr>
          <a:xfrm>
            <a:off x="7721600" y="2654300"/>
            <a:ext cx="8877300" cy="2273300"/>
          </a:xfrm>
          <a:prstGeom prst="rect">
            <a:avLst/>
          </a:prstGeom>
          <a:noFill/>
          <a:ln>
            <a:noFill/>
          </a:ln>
          <a:effectLst>
            <a:outerShdw blurRad="421440" dist="300728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FLEX</a:t>
            </a:r>
            <a:endParaRPr sz="5000" b="0" i="1" u="none" strike="noStrike" cap="none">
              <a:solidFill>
                <a:srgbClr val="14141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4935200" y="3352800"/>
            <a:ext cx="419100" cy="419100"/>
          </a:xfrm>
          <a:prstGeom prst="rect">
            <a:avLst/>
          </a:prstGeom>
          <a:noFill/>
          <a:ln>
            <a:noFill/>
          </a:ln>
          <a:effectLst>
            <a:outerShdw blurRad="10937" dist="132199" dir="2700000">
              <a:srgbClr val="141414">
                <a:alpha val="21960"/>
              </a:srgbClr>
            </a:outerShdw>
          </a:effectLst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78200" y="2705100"/>
            <a:ext cx="2933700" cy="2933700"/>
          </a:xfrm>
          <a:prstGeom prst="rect">
            <a:avLst/>
          </a:prstGeom>
          <a:noFill/>
          <a:ln>
            <a:noFill/>
          </a:ln>
          <a:effectLst>
            <a:outerShdw blurRad="537773" dist="927015" dir="2700000">
              <a:srgbClr val="141414">
                <a:alpha val="21960"/>
              </a:srgbClr>
            </a:outerShdw>
          </a:effectLst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943600" y="5867400"/>
            <a:ext cx="1231900" cy="1231900"/>
          </a:xfrm>
          <a:prstGeom prst="rect">
            <a:avLst/>
          </a:prstGeom>
          <a:noFill/>
          <a:ln>
            <a:noFill/>
          </a:ln>
          <a:effectLst>
            <a:outerShdw blurRad="94219" dist="388021" dir="2700000">
              <a:srgbClr val="141414">
                <a:alpha val="21960"/>
              </a:srgbClr>
            </a:outerShdw>
          </a:effectLst>
        </p:spPr>
      </p:pic>
      <p:sp>
        <p:nvSpPr>
          <p:cNvPr id="103" name="Google Shape;103;p1"/>
          <p:cNvSpPr txBox="1"/>
          <p:nvPr/>
        </p:nvSpPr>
        <p:spPr>
          <a:xfrm>
            <a:off x="7721600" y="5829300"/>
            <a:ext cx="8636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Your own Food &amp; Workout assistant</a:t>
            </a:r>
            <a:endParaRPr/>
          </a:p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7721600" y="7429500"/>
            <a:ext cx="77089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9E9E9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14897100" y="8280400"/>
            <a:ext cx="391160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by Team L </a:t>
            </a:r>
            <a:endParaRPr/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Losers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364" name="Google Shape;36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365" name="Google Shape;365;p10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0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0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0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0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0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0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0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0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374" name="Google Shape;374;p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375" name="Google Shape;375;p10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Backend _ DB design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377" name="Google Shape;377;p10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1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809875" y="3378200"/>
            <a:ext cx="7808101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825650" y="6346636"/>
            <a:ext cx="3798987" cy="275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3050398" y="5980019"/>
            <a:ext cx="3568157" cy="235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2566327" y="1498600"/>
            <a:ext cx="3520361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388" name="Google Shape;38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389" name="Google Shape;389;p11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1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1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1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1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1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1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1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1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398" name="Google Shape;398;p1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399" name="Google Shape;399;p11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Backend _ Sign Up/Login API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1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401" name="Google Shape;401;p11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1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667000" y="3170144"/>
            <a:ext cx="9267114" cy="25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667000" y="6000463"/>
            <a:ext cx="3467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705975" y="6040244"/>
            <a:ext cx="325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695575" y="6969910"/>
            <a:ext cx="2998358" cy="174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020958" y="6999094"/>
            <a:ext cx="3478100" cy="174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829800" y="6899451"/>
            <a:ext cx="2994025" cy="67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3290599" y="6899451"/>
            <a:ext cx="3589918" cy="2042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415" name="Google Shape;4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416" name="Google Shape;416;p12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2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2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2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2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2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2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2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2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425" name="Google Shape;425;p1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426" name="Google Shape;426;p12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Backend _ Food Related API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1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428" name="Google Shape;428;p12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p1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582956" y="3085809"/>
            <a:ext cx="9892060" cy="46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863025" y="3022600"/>
            <a:ext cx="35687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863025" y="4191000"/>
            <a:ext cx="4234913" cy="22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438" name="Google Shape;43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439" name="Google Shape;439;p13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3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3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3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3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3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3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3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13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448" name="Google Shape;448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449" name="Google Shape;449;p13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Backend _ Food Related API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451" name="Google Shape;451;p13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1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647950" y="3298825"/>
            <a:ext cx="8604250" cy="292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670465" y="6413815"/>
            <a:ext cx="56515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638425" y="7084262"/>
            <a:ext cx="4829175" cy="209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512550" y="3345557"/>
            <a:ext cx="5549900" cy="62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531600" y="4217291"/>
            <a:ext cx="5549900" cy="298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463" name="Google Shape;46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464" name="Google Shape;464;p14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4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4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4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4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4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4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4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4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473" name="Google Shape;473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474" name="Google Shape;474;p14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Backend _ Food Related API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476" name="Google Shape;476;p14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647950" y="3298825"/>
            <a:ext cx="8604250" cy="292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670465" y="6413815"/>
            <a:ext cx="56515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638425" y="7084262"/>
            <a:ext cx="4829175" cy="209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512550" y="3345557"/>
            <a:ext cx="5549900" cy="62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531600" y="4217291"/>
            <a:ext cx="5549900" cy="298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488" name="Google Shape;48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489" name="Google Shape;489;p15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5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5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5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5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5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5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5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15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498" name="Google Shape;498;p1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499" name="Google Shape;499;p15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Frontend _ Make connection with server without design</a:t>
            </a:r>
            <a:b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(Login, Register)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1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501" name="Google Shape;501;p15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15" descr="A black rectangular device with a white scree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591925" y="1003186"/>
            <a:ext cx="3695700" cy="8293328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5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p15" descr="A screen shot of a computer program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625725" y="3337320"/>
            <a:ext cx="5532773" cy="4396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759409" y="8154965"/>
            <a:ext cx="5689600" cy="2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512" name="Google Shape;5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513" name="Google Shape;513;p16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6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6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6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6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6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6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6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6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522" name="Google Shape;522;p1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523" name="Google Shape;523;p16"/>
          <p:cNvSpPr txBox="1"/>
          <p:nvPr/>
        </p:nvSpPr>
        <p:spPr>
          <a:xfrm>
            <a:off x="3686313" y="28067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1. Goals</a:t>
            </a:r>
            <a:b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525" name="Google Shape;525;p16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6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6"/>
          <p:cNvSpPr txBox="1"/>
          <p:nvPr/>
        </p:nvSpPr>
        <p:spPr>
          <a:xfrm>
            <a:off x="3184388" y="3697909"/>
            <a:ext cx="971053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400"/>
              <a:buFont typeface="Play"/>
              <a:buAutoNum type="arabicPeriod"/>
            </a:pPr>
            <a:r>
              <a:rPr lang="en-US" sz="2400" b="1" i="0" u="none" strike="noStrike" cap="none" dirty="0">
                <a:solidFill>
                  <a:srgbClr val="272729"/>
                </a:solidFill>
                <a:latin typeface="Play"/>
                <a:ea typeface="Play"/>
                <a:cs typeface="Play"/>
                <a:sym typeface="Play"/>
              </a:rPr>
              <a:t> Give preferred foods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 b="1" i="0" u="none" strike="noStrike" cap="none" dirty="0">
              <a:solidFill>
                <a:srgbClr val="272729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 b="1" i="0" u="none" strike="noStrike" cap="none" dirty="0">
              <a:solidFill>
                <a:srgbClr val="272729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 b="1" i="0" u="none" strike="noStrike" cap="none" dirty="0">
              <a:solidFill>
                <a:srgbClr val="272729"/>
              </a:solidFill>
              <a:latin typeface="Play"/>
              <a:ea typeface="Play"/>
              <a:cs typeface="Play"/>
              <a:sym typeface="Play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400"/>
            </a:pPr>
            <a:r>
              <a:rPr lang="en-US" sz="2400" b="1" i="0" u="none" strike="noStrike" cap="none" dirty="0">
                <a:solidFill>
                  <a:srgbClr val="272729"/>
                </a:solidFill>
                <a:latin typeface="Play"/>
                <a:ea typeface="Play"/>
                <a:cs typeface="Play"/>
                <a:sym typeface="Play"/>
              </a:rPr>
              <a:t>2.Maximize the preferred foods according to resources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272729"/>
                </a:solidFill>
                <a:latin typeface="Play"/>
                <a:ea typeface="Play"/>
                <a:cs typeface="Play"/>
                <a:sym typeface="Play"/>
              </a:rPr>
              <a:t>NOT get perfect food (unreal)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534" name="Google Shape;53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535" name="Google Shape;535;p17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7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7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7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7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7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7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7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17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544" name="Google Shape;544;p1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545" name="Google Shape;545;p17"/>
          <p:cNvSpPr txBox="1"/>
          <p:nvPr/>
        </p:nvSpPr>
        <p:spPr>
          <a:xfrm>
            <a:off x="3686313" y="28067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2. Inputs</a:t>
            </a:r>
            <a:br>
              <a:rPr lang="en-US" sz="20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1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547" name="Google Shape;547;p17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7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7"/>
          <p:cNvSpPr txBox="1"/>
          <p:nvPr/>
        </p:nvSpPr>
        <p:spPr>
          <a:xfrm>
            <a:off x="3327400" y="3934646"/>
            <a:ext cx="10882794" cy="355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8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1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User’s allergies + diet preferences (Vegetarian…) → Multiple choice question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</a:pPr>
            <a:r>
              <a:rPr lang="en-US" sz="2500" b="1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2.User’s blank text about food preferences (Chicken…) → Blank text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lang="ko-KR" altLang="en-US" sz="2500" b="1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</a:pPr>
            <a:r>
              <a:rPr lang="en-US" sz="2500" b="1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 User’s fridge photos → Upload photos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556" name="Google Shape;55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557" name="Google Shape;557;p18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8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8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8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8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8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8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8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8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566" name="Google Shape;566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567" name="Google Shape;567;p18"/>
          <p:cNvSpPr txBox="1"/>
          <p:nvPr/>
        </p:nvSpPr>
        <p:spPr>
          <a:xfrm>
            <a:off x="3686313" y="28067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3. Main Idea</a:t>
            </a:r>
            <a:br>
              <a:rPr lang="en-US" sz="20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p1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569" name="Google Shape;569;p18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8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8"/>
          <p:cNvSpPr txBox="1"/>
          <p:nvPr/>
        </p:nvSpPr>
        <p:spPr>
          <a:xfrm>
            <a:off x="3327400" y="3934646"/>
            <a:ext cx="10882794" cy="355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8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1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 Analyze user’s text → Keyword positive, negative…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</a:pPr>
            <a:r>
              <a:rPr lang="en-US" sz="2500" b="1" dirty="0">
                <a:solidFill>
                  <a:srgbClr val="272729"/>
                </a:solidFill>
              </a:rPr>
              <a:t>2. </a:t>
            </a:r>
            <a:r>
              <a:rPr lang="en-US" sz="2500" b="1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Connect user’s keywords with foods’ description keywords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3. Analyze fridge photos for score.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578" name="Google Shape;578;p19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9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9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9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19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19"/>
          <p:cNvPicPr preferRelativeResize="0"/>
          <p:nvPr/>
        </p:nvPicPr>
        <p:blipFill rotWithShape="1">
          <a:blip r:embed="rId9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19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19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19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587" name="Google Shape;587;p1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588" name="Google Shape;588;p19"/>
          <p:cNvSpPr txBox="1"/>
          <p:nvPr/>
        </p:nvSpPr>
        <p:spPr>
          <a:xfrm>
            <a:off x="3136900" y="28915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4. Datasets (Food)                       </a:t>
            </a:r>
            <a:br>
              <a:rPr lang="en-US" sz="20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1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590" name="Google Shape;590;p19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9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9"/>
          <p:cNvSpPr txBox="1"/>
          <p:nvPr/>
        </p:nvSpPr>
        <p:spPr>
          <a:xfrm>
            <a:off x="2951922" y="3746670"/>
            <a:ext cx="4020378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Play"/>
              <a:buAutoNum type="arabicPeriod"/>
            </a:pPr>
            <a:r>
              <a:rPr lang="en-US" sz="27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Columns: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Food name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Ingredients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Allergies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Vegetarian…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</a:t>
            </a:r>
            <a:endParaRPr/>
          </a:p>
        </p:txBody>
      </p:sp>
      <p:pic>
        <p:nvPicPr>
          <p:cNvPr id="593" name="Google Shape;593;p1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72302" y="3746675"/>
            <a:ext cx="9366407" cy="44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6">
            <a:alphaModFix amt="4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121" name="Google Shape;121;p2"/>
          <p:cNvSpPr txBox="1"/>
          <p:nvPr/>
        </p:nvSpPr>
        <p:spPr>
          <a:xfrm>
            <a:off x="3378200" y="1587500"/>
            <a:ext cx="4457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Contents</a:t>
            </a:r>
            <a:endParaRPr/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150100" y="18542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123" name="Google Shape;123;p2"/>
          <p:cNvSpPr txBox="1"/>
          <p:nvPr/>
        </p:nvSpPr>
        <p:spPr>
          <a:xfrm>
            <a:off x="3378200" y="2717800"/>
            <a:ext cx="4343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78200" y="4495800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78200" y="4495800"/>
            <a:ext cx="4064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 txBox="1"/>
          <p:nvPr/>
        </p:nvSpPr>
        <p:spPr>
          <a:xfrm>
            <a:off x="3721100" y="5245100"/>
            <a:ext cx="33401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Objective, milestone</a:t>
            </a:r>
            <a:endParaRPr/>
          </a:p>
        </p:txBody>
      </p:sp>
      <p:sp>
        <p:nvSpPr>
          <p:cNvPr id="127" name="Google Shape;127;p2"/>
          <p:cNvSpPr txBox="1"/>
          <p:nvPr/>
        </p:nvSpPr>
        <p:spPr>
          <a:xfrm>
            <a:off x="3746500" y="4902200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Contents 01</a:t>
            </a:r>
            <a:endParaRPr/>
          </a:p>
        </p:txBody>
      </p:sp>
      <p:pic>
        <p:nvPicPr>
          <p:cNvPr id="128" name="Google Shape;128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12100" y="4495800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sp>
        <p:nvSpPr>
          <p:cNvPr id="129" name="Google Shape;129;p2"/>
          <p:cNvSpPr txBox="1"/>
          <p:nvPr/>
        </p:nvSpPr>
        <p:spPr>
          <a:xfrm>
            <a:off x="8255000" y="5245100"/>
            <a:ext cx="33401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Role of members</a:t>
            </a:r>
            <a:endParaRPr/>
          </a:p>
        </p:txBody>
      </p:sp>
      <p:sp>
        <p:nvSpPr>
          <p:cNvPr id="130" name="Google Shape;130;p2"/>
          <p:cNvSpPr txBox="1"/>
          <p:nvPr/>
        </p:nvSpPr>
        <p:spPr>
          <a:xfrm>
            <a:off x="8267700" y="4902200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Contents 02</a:t>
            </a:r>
            <a:endParaRPr/>
          </a:p>
        </p:txBody>
      </p:sp>
      <p:pic>
        <p:nvPicPr>
          <p:cNvPr id="131" name="Google Shape;131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433300" y="4495800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sp>
        <p:nvSpPr>
          <p:cNvPr id="132" name="Google Shape;132;p2"/>
          <p:cNvSpPr txBox="1"/>
          <p:nvPr/>
        </p:nvSpPr>
        <p:spPr>
          <a:xfrm>
            <a:off x="12573000" y="5245100"/>
            <a:ext cx="3746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Challenges , Limits</a:t>
            </a:r>
            <a:endParaRPr/>
          </a:p>
        </p:txBody>
      </p:sp>
      <p:sp>
        <p:nvSpPr>
          <p:cNvPr id="133" name="Google Shape;133;p2"/>
          <p:cNvSpPr txBox="1"/>
          <p:nvPr/>
        </p:nvSpPr>
        <p:spPr>
          <a:xfrm>
            <a:off x="12788900" y="4902200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Contents 03</a:t>
            </a:r>
            <a:endParaRPr/>
          </a:p>
        </p:txBody>
      </p:sp>
      <p:pic>
        <p:nvPicPr>
          <p:cNvPr id="134" name="Google Shape;134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78200" y="6692900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sp>
        <p:nvSpPr>
          <p:cNvPr id="135" name="Google Shape;135;p2"/>
          <p:cNvSpPr txBox="1"/>
          <p:nvPr/>
        </p:nvSpPr>
        <p:spPr>
          <a:xfrm>
            <a:off x="3721100" y="7480300"/>
            <a:ext cx="33401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Designs of our App</a:t>
            </a:r>
            <a:endParaRPr/>
          </a:p>
        </p:txBody>
      </p:sp>
      <p:sp>
        <p:nvSpPr>
          <p:cNvPr id="136" name="Google Shape;136;p2"/>
          <p:cNvSpPr txBox="1"/>
          <p:nvPr/>
        </p:nvSpPr>
        <p:spPr>
          <a:xfrm>
            <a:off x="3746500" y="7099300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Contents 04</a:t>
            </a:r>
            <a:endParaRPr/>
          </a:p>
        </p:txBody>
      </p:sp>
      <p:pic>
        <p:nvPicPr>
          <p:cNvPr id="137" name="Google Shape;137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12100" y="6692900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sp>
        <p:nvSpPr>
          <p:cNvPr id="138" name="Google Shape;138;p2"/>
          <p:cNvSpPr txBox="1"/>
          <p:nvPr/>
        </p:nvSpPr>
        <p:spPr>
          <a:xfrm>
            <a:off x="8255000" y="7442200"/>
            <a:ext cx="33401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About of our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FN, BN, AI</a:t>
            </a:r>
            <a:endParaRPr/>
          </a:p>
        </p:txBody>
      </p:sp>
      <p:sp>
        <p:nvSpPr>
          <p:cNvPr id="139" name="Google Shape;139;p2"/>
          <p:cNvSpPr txBox="1"/>
          <p:nvPr/>
        </p:nvSpPr>
        <p:spPr>
          <a:xfrm>
            <a:off x="8267700" y="7099300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Contents 05</a:t>
            </a:r>
            <a:endParaRPr/>
          </a:p>
        </p:txBody>
      </p:sp>
      <p:pic>
        <p:nvPicPr>
          <p:cNvPr id="140" name="Google Shape;140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433300" y="6692900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pic>
        <p:nvPicPr>
          <p:cNvPr id="141" name="Google Shape;141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912100" y="4495800"/>
            <a:ext cx="40640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433300" y="4495800"/>
            <a:ext cx="40640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78200" y="6692900"/>
            <a:ext cx="40640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912100" y="6692900"/>
            <a:ext cx="40640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433300" y="6692900"/>
            <a:ext cx="4064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"/>
          <p:cNvSpPr txBox="1"/>
          <p:nvPr/>
        </p:nvSpPr>
        <p:spPr>
          <a:xfrm>
            <a:off x="12776200" y="7442200"/>
            <a:ext cx="33401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Done &amp; Next goals</a:t>
            </a:r>
            <a:endParaRPr sz="28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 txBox="1"/>
          <p:nvPr/>
        </p:nvSpPr>
        <p:spPr>
          <a:xfrm>
            <a:off x="12788900" y="7099300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Contents 06</a:t>
            </a:r>
            <a:endParaRPr/>
          </a:p>
        </p:txBody>
      </p:sp>
      <p:sp>
        <p:nvSpPr>
          <p:cNvPr id="148" name="Google Shape;148;p2"/>
          <p:cNvSpPr txBox="1"/>
          <p:nvPr/>
        </p:nvSpPr>
        <p:spPr>
          <a:xfrm>
            <a:off x="7874000" y="2057400"/>
            <a:ext cx="86233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600" name="Google Shape;600;p20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0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0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0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0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0"/>
          <p:cNvPicPr preferRelativeResize="0"/>
          <p:nvPr/>
        </p:nvPicPr>
        <p:blipFill rotWithShape="1">
          <a:blip r:embed="rId9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20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0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20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609" name="Google Shape;609;p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610" name="Google Shape;610;p20"/>
          <p:cNvSpPr txBox="1"/>
          <p:nvPr/>
        </p:nvSpPr>
        <p:spPr>
          <a:xfrm>
            <a:off x="3136900" y="28915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4. Datasets (Fridge)                       </a:t>
            </a:r>
            <a:br>
              <a:rPr lang="en-US" sz="20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p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612" name="Google Shape;612;p20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0"/>
          <p:cNvSpPr txBox="1"/>
          <p:nvPr/>
        </p:nvSpPr>
        <p:spPr>
          <a:xfrm>
            <a:off x="2951922" y="3746670"/>
            <a:ext cx="4020378" cy="466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Play"/>
              <a:buAutoNum type="arabicPeriod"/>
            </a:pPr>
            <a:r>
              <a:rPr lang="en-US" sz="27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Subset of the recipe1M dataset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lay"/>
              <a:buNone/>
            </a:pPr>
            <a:endParaRPr sz="27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</a:pPr>
            <a:r>
              <a:rPr lang="en-US" sz="27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 516 photos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lay"/>
              <a:buNone/>
            </a:pPr>
            <a:endParaRPr sz="27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</a:pPr>
            <a:r>
              <a:rPr lang="en-US" sz="27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 Labels: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FD0223"/>
              </a:buClr>
              <a:buSzPts val="2700"/>
              <a:buFont typeface="Arial"/>
              <a:buChar char="•"/>
            </a:pPr>
            <a:r>
              <a:rPr lang="en-US" sz="2700" b="0" i="0" u="none" strike="noStrike" cap="none" dirty="0">
                <a:solidFill>
                  <a:srgbClr val="FD0223"/>
                </a:solidFill>
                <a:latin typeface="Albert Sans"/>
                <a:ea typeface="Albert Sans"/>
                <a:cs typeface="Albert Sans"/>
                <a:sym typeface="Albert Sans"/>
              </a:rPr>
              <a:t>&lt;class&gt;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&lt;</a:t>
            </a:r>
            <a:r>
              <a:rPr lang="en-US" sz="2700" b="0" i="0" u="none" strike="noStrike" cap="none" dirty="0" err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x_center</a:t>
            </a:r>
            <a:r>
              <a:rPr lang="en-US" sz="27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&gt; 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&lt;</a:t>
            </a:r>
            <a:r>
              <a:rPr lang="en-US" sz="2700" b="0" i="0" u="none" strike="noStrike" cap="none" dirty="0" err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y_center</a:t>
            </a:r>
            <a:r>
              <a:rPr lang="en-US" sz="27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&gt; 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&lt;width&gt; 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&lt;height&gt;</a:t>
            </a:r>
            <a:endParaRPr dirty="0"/>
          </a:p>
        </p:txBody>
      </p:sp>
      <p:pic>
        <p:nvPicPr>
          <p:cNvPr id="615" name="Google Shape;615;p2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252200" y="1841500"/>
            <a:ext cx="4508500" cy="67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622" name="Google Shape;622;p21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21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1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21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1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21"/>
          <p:cNvPicPr preferRelativeResize="0"/>
          <p:nvPr/>
        </p:nvPicPr>
        <p:blipFill rotWithShape="1">
          <a:blip r:embed="rId9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1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1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21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631" name="Google Shape;631;p2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632" name="Google Shape;632;p21"/>
          <p:cNvSpPr txBox="1"/>
          <p:nvPr/>
        </p:nvSpPr>
        <p:spPr>
          <a:xfrm>
            <a:off x="3136900" y="28915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5. Preprocessing ( Eliminate )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p2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634" name="Google Shape;634;p21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21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21"/>
          <p:cNvSpPr txBox="1"/>
          <p:nvPr/>
        </p:nvSpPr>
        <p:spPr>
          <a:xfrm>
            <a:off x="2913822" y="3713083"/>
            <a:ext cx="4020378" cy="333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Play"/>
              <a:buAutoNum type="arabicPeriod"/>
            </a:pPr>
            <a:r>
              <a:rPr lang="en-US" sz="2700" b="0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User’s allergies foods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lay"/>
              <a:buNone/>
            </a:pPr>
            <a:endParaRPr sz="2700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lay"/>
              <a:buNone/>
            </a:pPr>
            <a:endParaRPr sz="2700" b="0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lay"/>
              <a:buNone/>
            </a:pPr>
            <a:endParaRPr sz="2700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lay"/>
              <a:buNone/>
            </a:pPr>
            <a:endParaRPr sz="2700" b="0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</a:pPr>
            <a:r>
              <a:rPr lang="en-US" sz="2700" b="0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2. Diet preferences foods (Vegans…)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637" name="Google Shape;637;p2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175500" y="4718840"/>
            <a:ext cx="36576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644" name="Google Shape;644;p22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22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22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2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2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2"/>
          <p:cNvPicPr preferRelativeResize="0"/>
          <p:nvPr/>
        </p:nvPicPr>
        <p:blipFill rotWithShape="1">
          <a:blip r:embed="rId9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2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2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22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653" name="Google Shape;653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654" name="Google Shape;654;p22"/>
          <p:cNvSpPr txBox="1"/>
          <p:nvPr/>
        </p:nvSpPr>
        <p:spPr>
          <a:xfrm>
            <a:off x="3136900" y="28915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5. Preprocessing ( Keywords )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656" name="Google Shape;656;p22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2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2"/>
          <p:cNvSpPr txBox="1"/>
          <p:nvPr/>
        </p:nvSpPr>
        <p:spPr>
          <a:xfrm>
            <a:off x="2913822" y="3713083"/>
            <a:ext cx="4020378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Play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 Tokenization and lemmatization →  </a:t>
            </a:r>
            <a:r>
              <a:rPr lang="en-US" sz="2800" b="0" i="0" u="none" strike="noStrike" dirty="0" err="1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nltk</a:t>
            </a:r>
            <a:endParaRPr sz="2800" b="0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b="0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2800" b="0" i="0" u="none" strike="noStrike" dirty="0" err="1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Stopwords</a:t>
            </a:r>
            <a:r>
              <a:rPr lang="en-US" sz="2800" b="0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 removal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b="0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3. POS tagging + NER → Keyword extraction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665" name="Google Shape;66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666" name="Google Shape;666;p23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23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3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3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23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23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23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3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23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675" name="Google Shape;675;p2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676" name="Google Shape;676;p23"/>
          <p:cNvSpPr txBox="1"/>
          <p:nvPr/>
        </p:nvSpPr>
        <p:spPr>
          <a:xfrm>
            <a:off x="3686313" y="28067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 (2). Positive or Negative</a:t>
            </a:r>
            <a:br>
              <a:rPr lang="en-US" sz="20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7" name="Google Shape;677;p2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678" name="Google Shape;678;p23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23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23"/>
          <p:cNvSpPr txBox="1"/>
          <p:nvPr/>
        </p:nvSpPr>
        <p:spPr>
          <a:xfrm>
            <a:off x="3327400" y="3934646"/>
            <a:ext cx="10882794" cy="320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Aspect-Based Sentiment Analysis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1905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Arial"/>
              <a:buChar char="•"/>
            </a:pPr>
            <a:r>
              <a:rPr lang="en-US" sz="30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Input: User’s full text + Aspect (Keyword)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marR="0" lvl="1" indent="-1905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Arial"/>
              <a:buChar char="•"/>
            </a:pPr>
            <a:r>
              <a:rPr lang="en-US" sz="30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Output: Positive-Neutral-Negative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687" name="Google Shape;68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688" name="Google Shape;688;p24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24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24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24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24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24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4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4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24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697" name="Google Shape;697;p2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698" name="Google Shape;698;p24"/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 (3). Connect user’s text with foods’ ingredients</a:t>
            </a:r>
            <a:br>
              <a:rPr lang="en-US" sz="20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p2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700" name="Google Shape;700;p24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4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 txBox="1"/>
          <p:nvPr/>
        </p:nvSpPr>
        <p:spPr>
          <a:xfrm>
            <a:off x="3276600" y="3934646"/>
            <a:ext cx="10882794" cy="412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Embeddings and similarities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1905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Generate embeddings for each keyword → all-MiniLM-L6-v2 (BERT)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 Calculate similarity between keywords → User’s text and description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709" name="Google Shape;70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710" name="Google Shape;710;p25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25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25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25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25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25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25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25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5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719" name="Google Shape;719;p2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720" name="Google Shape;720;p25"/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 (4). Scores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2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722" name="Google Shape;722;p25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5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5"/>
          <p:cNvSpPr txBox="1"/>
          <p:nvPr/>
        </p:nvSpPr>
        <p:spPr>
          <a:xfrm>
            <a:off x="3276600" y="3934646"/>
            <a:ext cx="10882794" cy="458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 dirty="0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Scoring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Similarity found → Positive add score. Negative minus score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2.Draw → User’s feedbacks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3.Multiply fridge’s photos score (Optional)</a:t>
            </a:r>
            <a:endParaRPr lang="ko-KR" alt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lang="ko-KR" altLang="en-US"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4.Show top 5 foods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</p:txBody>
      </p:sp>
      <p:pic>
        <p:nvPicPr>
          <p:cNvPr id="725" name="Google Shape;725;p2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966223" y="6438900"/>
            <a:ext cx="6565460" cy="2407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732" name="Google Shape;73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733" name="Google Shape;733;p26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26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26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26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26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26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26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26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26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742" name="Google Shape;742;p2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743" name="Google Shape;743;p26"/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 (5). Example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2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745" name="Google Shape;745;p26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6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6"/>
          <p:cNvSpPr txBox="1"/>
          <p:nvPr/>
        </p:nvSpPr>
        <p:spPr>
          <a:xfrm>
            <a:off x="3276600" y="3934646"/>
            <a:ext cx="10882794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 dirty="0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input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Allergies: peanuts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2.User’s text: I will like to eat a dish with chicken but I don’t want anything spicy at all.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754" name="Google Shape;75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755" name="Google Shape;755;p27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7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27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27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27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27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27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7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764" name="Google Shape;764;p2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765" name="Google Shape;765;p27"/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 (5). Example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p2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767" name="Google Shape;767;p27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27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27"/>
          <p:cNvSpPr txBox="1"/>
          <p:nvPr/>
        </p:nvSpPr>
        <p:spPr>
          <a:xfrm>
            <a:off x="2667000" y="3386887"/>
            <a:ext cx="13576300" cy="609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Process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	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Albert Sans"/>
              <a:buAutoNum type="arabicPeriod"/>
            </a:pP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Eliminate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any peanut allergic food</a:t>
            </a:r>
            <a:endParaRPr/>
          </a:p>
          <a:p>
            <a:pPr marL="457200" marR="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2.Tokenize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→ "I","will","like","to","eat","a","dish","with","chicken","but","I","don’t","want","anything","spicy","at","all”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 </a:t>
            </a: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Lemmatize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and </a:t>
            </a: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remove stopwords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→ ['like', 'eat', 'dish', 'chicken', 'want', 'anything', 'spicy’]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4. POS tagging 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+ </a:t>
            </a: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NER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→ ['chicken', 'anything', 'spicy']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ABSA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→ {'chicken': 'positive', 'anything': neutral, 'spicy': 'negative'}</a:t>
            </a:r>
            <a:endParaRPr sz="3000" b="1" i="0" u="none" strike="noStrike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776" name="Google Shape;77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3063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777" name="Google Shape;777;p28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28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28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28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28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28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28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28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28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786" name="Google Shape;786;p2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787" name="Google Shape;787;p28"/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 (5). Example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8" name="Google Shape;788;p2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789" name="Google Shape;789;p28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28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28"/>
          <p:cNvSpPr txBox="1"/>
          <p:nvPr/>
        </p:nvSpPr>
        <p:spPr>
          <a:xfrm>
            <a:off x="2593656" y="4006215"/>
            <a:ext cx="13207999" cy="51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Process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5. Get dishes </a:t>
            </a: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keywords’ embeddings 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and </a:t>
            </a: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user’s text keywords’ embeddings 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→ “Chicken”: [-4.19756360e-02 -  1.32821249e-02…]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6. Calculate </a:t>
            </a: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similarities →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 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Threshold pass → Positive: Add (+1)   Negative: Minus (-100)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8. Fridge photos?</a:t>
            </a:r>
            <a:endParaRPr/>
          </a:p>
        </p:txBody>
      </p:sp>
      <p:pic>
        <p:nvPicPr>
          <p:cNvPr id="792" name="Google Shape;792;p2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04050" y="6196674"/>
            <a:ext cx="1320982" cy="11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799" name="Google Shape;79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3063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800" name="Google Shape;800;p29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29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29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29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29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29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29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29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29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809" name="Google Shape;809;p2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810" name="Google Shape;810;p29"/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6. Fridge photos (multiple)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1" name="Google Shape;811;p2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812" name="Google Shape;812;p29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29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29"/>
          <p:cNvSpPr txBox="1"/>
          <p:nvPr/>
        </p:nvSpPr>
        <p:spPr>
          <a:xfrm>
            <a:off x="2566931" y="3339147"/>
            <a:ext cx="13207999" cy="640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dirty="0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Process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i="1" dirty="0">
              <a:solidFill>
                <a:srgbClr val="27272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marL="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1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YOLO </a:t>
            </a: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or </a:t>
            </a:r>
            <a:r>
              <a:rPr lang="en-US" sz="3000" b="1" i="0" u="none" strike="noStrike" dirty="0" err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ResNext</a:t>
            </a:r>
            <a:endParaRPr sz="3000" b="1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2.Analyze bounding boxes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Same dataset (30 classes)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Bigger food dataset (</a:t>
            </a:r>
            <a:r>
              <a:rPr lang="en-US" sz="3000" b="1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Resnet</a:t>
            </a:r>
            <a:r>
              <a:rPr lang="en-US" sz="30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)</a:t>
            </a:r>
            <a:endParaRPr dirty="0"/>
          </a:p>
          <a:p>
            <a:pPr marL="742950" marR="0" lvl="1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3.Scoring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Set of recorded ingredients for food </a:t>
            </a:r>
            <a:r>
              <a:rPr lang="en-US" sz="3000" b="0" i="0" u="none" strike="noStrike" cap="none" dirty="0" err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i</a:t>
            </a:r>
            <a:r>
              <a:rPr lang="en-US" sz="30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Set of expected ingredients for food </a:t>
            </a:r>
            <a:r>
              <a:rPr lang="en-US" sz="3000" b="0" i="0" u="none" strike="noStrike" cap="none" dirty="0" err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i</a:t>
            </a:r>
            <a:r>
              <a:rPr lang="en-US" sz="30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 i="1" dirty="0">
              <a:solidFill>
                <a:srgbClr val="27272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1" dirty="0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	</a:t>
            </a:r>
            <a:endParaRPr dirty="0"/>
          </a:p>
        </p:txBody>
      </p:sp>
      <p:pic>
        <p:nvPicPr>
          <p:cNvPr id="815" name="Google Shape;815;p2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218214" y="6779623"/>
            <a:ext cx="1922827" cy="10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2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550809" y="2911359"/>
            <a:ext cx="3828728" cy="606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2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3900278" y="6191399"/>
            <a:ext cx="1755622" cy="1176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154" name="Google Shape;15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696480" cy="87228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 rotWithShape="1">
          <a:blip r:embed="rId7">
            <a:alphaModFix amt="4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164" name="Google Shape;164;p3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Core Objective</a:t>
            </a:r>
            <a:endParaRPr/>
          </a:p>
        </p:txBody>
      </p:sp>
      <p:pic>
        <p:nvPicPr>
          <p:cNvPr id="165" name="Google Shape;165;p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385300" y="17526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166" name="Google Shape;166;p3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Core goals of the project</a:t>
            </a:r>
            <a:endParaRPr/>
          </a:p>
        </p:txBody>
      </p:sp>
      <p:pic>
        <p:nvPicPr>
          <p:cNvPr id="167" name="Google Shape;167;p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65500" y="3619500"/>
            <a:ext cx="4635500" cy="4635500"/>
          </a:xfrm>
          <a:prstGeom prst="rect">
            <a:avLst/>
          </a:prstGeom>
          <a:noFill/>
          <a:ln>
            <a:noFill/>
          </a:ln>
          <a:effectLst>
            <a:outerShdw blurRad="1334717" dist="819268" dir="2700000">
              <a:srgbClr val="141414">
                <a:alpha val="21960"/>
              </a:srgbClr>
            </a:outerShdw>
          </a:effectLst>
        </p:spPr>
      </p:pic>
      <p:pic>
        <p:nvPicPr>
          <p:cNvPr id="168" name="Google Shape;168;p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197600" y="6400800"/>
            <a:ext cx="2286000" cy="2286000"/>
          </a:xfrm>
          <a:prstGeom prst="rect">
            <a:avLst/>
          </a:prstGeom>
          <a:noFill/>
          <a:ln>
            <a:noFill/>
          </a:ln>
          <a:effectLst>
            <a:outerShdw blurRad="325177" dist="404382" dir="2700000">
              <a:srgbClr val="141414">
                <a:alpha val="21960"/>
              </a:srgbClr>
            </a:outerShdw>
          </a:effectLst>
        </p:spPr>
      </p:pic>
      <p:sp>
        <p:nvSpPr>
          <p:cNvPr id="169" name="Google Shape;169;p3"/>
          <p:cNvSpPr txBox="1"/>
          <p:nvPr/>
        </p:nvSpPr>
        <p:spPr>
          <a:xfrm>
            <a:off x="3848100" y="5486400"/>
            <a:ext cx="3657600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preference</a:t>
            </a:r>
            <a:endParaRPr/>
          </a:p>
        </p:txBody>
      </p:sp>
      <p:sp>
        <p:nvSpPr>
          <p:cNvPr id="170" name="Google Shape;170;p3"/>
          <p:cNvSpPr txBox="1"/>
          <p:nvPr/>
        </p:nvSpPr>
        <p:spPr>
          <a:xfrm>
            <a:off x="6578600" y="7213600"/>
            <a:ext cx="15367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</a:t>
            </a:r>
            <a:endParaRPr/>
          </a:p>
        </p:txBody>
      </p:sp>
      <p:pic>
        <p:nvPicPr>
          <p:cNvPr id="171" name="Google Shape;171;p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385300" y="4451350"/>
            <a:ext cx="7099300" cy="1282700"/>
          </a:xfrm>
          <a:prstGeom prst="rect">
            <a:avLst/>
          </a:prstGeom>
          <a:noFill/>
          <a:ln>
            <a:noFill/>
          </a:ln>
          <a:effectLst>
            <a:outerShdw blurRad="136095" dist="455403" dir="2700000">
              <a:srgbClr val="141414">
                <a:alpha val="6666"/>
              </a:srgbClr>
            </a:outerShdw>
          </a:effectLst>
        </p:spPr>
      </p:pic>
      <p:pic>
        <p:nvPicPr>
          <p:cNvPr id="172" name="Google Shape;172;p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 rot="5400000">
            <a:off x="8788400" y="5048250"/>
            <a:ext cx="12827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 rot="5400000">
            <a:off x="10871200" y="4279900"/>
            <a:ext cx="7874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"/>
          <p:cNvSpPr txBox="1"/>
          <p:nvPr/>
        </p:nvSpPr>
        <p:spPr>
          <a:xfrm>
            <a:off x="9740900" y="4991100"/>
            <a:ext cx="1536700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Food recommend</a:t>
            </a:r>
            <a:endParaRPr/>
          </a:p>
        </p:txBody>
      </p:sp>
      <p:pic>
        <p:nvPicPr>
          <p:cNvPr id="175" name="Google Shape;175;p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385300" y="6216650"/>
            <a:ext cx="7099300" cy="1282700"/>
          </a:xfrm>
          <a:prstGeom prst="rect">
            <a:avLst/>
          </a:prstGeom>
          <a:noFill/>
          <a:ln>
            <a:noFill/>
          </a:ln>
          <a:effectLst>
            <a:outerShdw blurRad="136095" dist="455403" dir="2700000">
              <a:srgbClr val="141414">
                <a:alpha val="6666"/>
              </a:srgbClr>
            </a:outerShdw>
          </a:effectLst>
        </p:spPr>
      </p:pic>
      <p:pic>
        <p:nvPicPr>
          <p:cNvPr id="176" name="Google Shape;176;p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 rot="5400000">
            <a:off x="8788400" y="6813550"/>
            <a:ext cx="12827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 rot="5400000">
            <a:off x="10871200" y="6045200"/>
            <a:ext cx="787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"/>
          <p:cNvPicPr preferRelativeResize="0"/>
          <p:nvPr/>
        </p:nvPicPr>
        <p:blipFill rotWithShape="1">
          <a:blip r:embed="rId20">
            <a:alphaModFix amt="20000"/>
          </a:blip>
          <a:srcRect/>
          <a:stretch/>
        </p:blipFill>
        <p:spPr>
          <a:xfrm>
            <a:off x="8318500" y="5765800"/>
            <a:ext cx="8128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"/>
          <p:cNvSpPr txBox="1"/>
          <p:nvPr/>
        </p:nvSpPr>
        <p:spPr>
          <a:xfrm>
            <a:off x="9740900" y="6769100"/>
            <a:ext cx="150728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Workout recommend</a:t>
            </a:r>
            <a:endParaRPr/>
          </a:p>
        </p:txBody>
      </p:sp>
      <p:pic>
        <p:nvPicPr>
          <p:cNvPr id="180" name="Google Shape;180;p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 rot="5400000">
            <a:off x="10871200" y="7810500"/>
            <a:ext cx="7874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 txBox="1"/>
          <p:nvPr/>
        </p:nvSpPr>
        <p:spPr>
          <a:xfrm>
            <a:off x="9740900" y="7632700"/>
            <a:ext cx="13970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" name="Google Shape;182;p3"/>
          <p:cNvSpPr txBox="1"/>
          <p:nvPr/>
        </p:nvSpPr>
        <p:spPr>
          <a:xfrm>
            <a:off x="11531600" y="4616450"/>
            <a:ext cx="4648200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Give preferred foods. </a:t>
            </a:r>
            <a:endParaRPr/>
          </a:p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And Maximize the preferred foods according to resources </a:t>
            </a:r>
            <a:endParaRPr/>
          </a:p>
        </p:txBody>
      </p:sp>
      <p:sp>
        <p:nvSpPr>
          <p:cNvPr id="183" name="Google Shape;183;p3"/>
          <p:cNvSpPr txBox="1"/>
          <p:nvPr/>
        </p:nvSpPr>
        <p:spPr>
          <a:xfrm>
            <a:off x="11531600" y="6369050"/>
            <a:ext cx="4648200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Make Workout program dynamical based on users meal.</a:t>
            </a:r>
            <a:endParaRPr sz="1600" b="0" i="0" u="none" strike="noStrike" cap="non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"/>
          <p:cNvSpPr txBox="1"/>
          <p:nvPr/>
        </p:nvSpPr>
        <p:spPr>
          <a:xfrm>
            <a:off x="11531600" y="7353300"/>
            <a:ext cx="4648200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824" name="Google Shape;82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3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825" name="Google Shape;825;p30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30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30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30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30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30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30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30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30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834" name="Google Shape;834;p3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835" name="Google Shape;835;p30"/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7. Output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6" name="Google Shape;836;p3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837" name="Google Shape;837;p30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30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30"/>
          <p:cNvSpPr txBox="1"/>
          <p:nvPr/>
        </p:nvSpPr>
        <p:spPr>
          <a:xfrm>
            <a:off x="2593656" y="4006215"/>
            <a:ext cx="13207999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User’s text.       =&gt;       Top 5 most preferred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User’s text + Fridge Images      =&gt;      Top 2 most preferred + 3 (most preferred + fridge score)</a:t>
            </a:r>
            <a:endParaRPr sz="3200" b="1" i="1">
              <a:solidFill>
                <a:srgbClr val="272729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40" name="Google Shape;840;p30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30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848" name="Google Shape;84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3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849" name="Google Shape;849;p31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31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31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31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31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31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31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31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31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858" name="Google Shape;858;p3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859" name="Google Shape;859;p31"/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8. Technical explanation</a:t>
            </a:r>
            <a:endParaRPr/>
          </a:p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Aspect-Based Sentiment Analysis</a:t>
            </a:r>
            <a:endParaRPr sz="33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0" name="Google Shape;860;p3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861" name="Google Shape;861;p31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31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31"/>
          <p:cNvSpPr txBox="1"/>
          <p:nvPr/>
        </p:nvSpPr>
        <p:spPr>
          <a:xfrm>
            <a:off x="3739969" y="4441835"/>
            <a:ext cx="13207999" cy="343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100"/>
            </a:pPr>
            <a:r>
              <a:rPr lang="en-US" sz="3100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1.</a:t>
            </a:r>
            <a:r>
              <a:rPr lang="en-US" sz="31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Input Construction with Aspect Embedding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lay"/>
              <a:buNone/>
            </a:pPr>
            <a:endParaRPr sz="31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100"/>
            </a:pPr>
            <a:r>
              <a:rPr lang="en-US" sz="31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2.Embedding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lay"/>
              <a:buNone/>
            </a:pPr>
            <a:endParaRPr sz="31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100"/>
            </a:pPr>
            <a:r>
              <a:rPr lang="en-US" sz="31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3.Aspect-Aware Attention [SEP]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lay"/>
              <a:buNone/>
            </a:pPr>
            <a:endParaRPr sz="31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100"/>
            </a:pPr>
            <a:r>
              <a:rPr lang="en-US" sz="31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4.Trained for Sentiment Classification</a:t>
            </a:r>
            <a:endParaRPr dirty="0"/>
          </a:p>
        </p:txBody>
      </p:sp>
      <p:sp>
        <p:nvSpPr>
          <p:cNvPr id="864" name="Google Shape;864;p31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31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872" name="Google Shape;87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3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873" name="Google Shape;873;p32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32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32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32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32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32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32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32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32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882" name="Google Shape;882;p3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883" name="Google Shape;883;p32"/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8. Technical explanation</a:t>
            </a:r>
            <a:endParaRPr/>
          </a:p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YOLO</a:t>
            </a:r>
            <a:endParaRPr sz="33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4" name="Google Shape;884;p3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885" name="Google Shape;885;p32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32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32"/>
          <p:cNvSpPr txBox="1"/>
          <p:nvPr/>
        </p:nvSpPr>
        <p:spPr>
          <a:xfrm>
            <a:off x="3108234" y="4434018"/>
            <a:ext cx="116652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Input Image Division and Grid Formation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2.Bounding Box Predictions and Confidence Scores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3.Class Probabilities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4.Single Forward Pass with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Convolutional Neural Network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5.Non-Max Suppression → Confidence</a:t>
            </a:r>
            <a:endParaRPr dirty="0"/>
          </a:p>
        </p:txBody>
      </p:sp>
      <p:sp>
        <p:nvSpPr>
          <p:cNvPr id="888" name="Google Shape;888;p32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32"/>
          <p:cNvSpPr txBox="1"/>
          <p:nvPr/>
        </p:nvSpPr>
        <p:spPr>
          <a:xfrm>
            <a:off x="3652158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0" name="Google Shape;890;p3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448923" y="6243963"/>
            <a:ext cx="6470650" cy="289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32"/>
          <p:cNvPicPr preferRelativeResize="0"/>
          <p:nvPr/>
        </p:nvPicPr>
        <p:blipFill rotWithShape="1">
          <a:blip r:embed="rId16">
            <a:alphaModFix/>
          </a:blip>
          <a:srcRect t="32743" b="21557"/>
          <a:stretch/>
        </p:blipFill>
        <p:spPr>
          <a:xfrm>
            <a:off x="10022318" y="2329322"/>
            <a:ext cx="6465638" cy="196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922" name="Google Shape;92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3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923" name="Google Shape;923;p34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34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34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34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34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34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34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34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34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932" name="Google Shape;932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933" name="Google Shape;933;p34"/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8. Technical explanation</a:t>
            </a:r>
            <a:endParaRPr/>
          </a:p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Loss Function and Metrics</a:t>
            </a:r>
            <a:endParaRPr/>
          </a:p>
        </p:txBody>
      </p:sp>
      <p:pic>
        <p:nvPicPr>
          <p:cNvPr id="934" name="Google Shape;934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935" name="Google Shape;935;p34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34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34"/>
          <p:cNvSpPr txBox="1"/>
          <p:nvPr/>
        </p:nvSpPr>
        <p:spPr>
          <a:xfrm>
            <a:off x="3739969" y="4441835"/>
            <a:ext cx="13207999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200"/>
              <a:buFont typeface="Play"/>
              <a:buAutoNum type="arabicPeriod"/>
            </a:pPr>
            <a:r>
              <a:rPr lang="en-US" sz="32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Loss</a:t>
            </a:r>
            <a:r>
              <a:rPr lang="en-US" sz="32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: Intersection over Union Loss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endParaRPr sz="32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 </a:t>
            </a:r>
            <a:r>
              <a:rPr lang="en-US" sz="32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Metric</a:t>
            </a:r>
            <a:r>
              <a:rPr lang="en-US" sz="32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: Intersection over Union</a:t>
            </a:r>
            <a:endParaRPr/>
          </a:p>
        </p:txBody>
      </p:sp>
      <p:sp>
        <p:nvSpPr>
          <p:cNvPr id="938" name="Google Shape;938;p34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34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0" name="Google Shape;940;p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963877" y="3441250"/>
            <a:ext cx="4939700" cy="3852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898" name="Google Shape;89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899" name="Google Shape;899;p33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33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33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33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33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33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33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33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33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908" name="Google Shape;908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909" name="Google Shape;909;p33"/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8. Technical explanation </a:t>
            </a:r>
            <a:endParaRPr/>
          </a:p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ResNex</a:t>
            </a: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33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0" name="Google Shape;910;p3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911" name="Google Shape;911;p33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33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33"/>
          <p:cNvSpPr txBox="1"/>
          <p:nvPr/>
        </p:nvSpPr>
        <p:spPr>
          <a:xfrm>
            <a:off x="3739969" y="4441835"/>
            <a:ext cx="13208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400"/>
              <a:buFont typeface="Play"/>
              <a:buAutoNum type="arabicPeriod"/>
            </a:pPr>
            <a:r>
              <a:rPr lang="en-US" sz="34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Buildin</a:t>
            </a:r>
            <a:r>
              <a:rPr lang="en-US" sz="340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g</a:t>
            </a:r>
            <a:r>
              <a:rPr lang="en-US" sz="34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Blocks: Residual Connections</a:t>
            </a:r>
            <a:endParaRPr/>
          </a:p>
          <a:p>
            <a:pPr marL="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400"/>
              <a:buFont typeface="Play"/>
              <a:buAutoNum type="arabicPeriod"/>
            </a:pPr>
            <a:r>
              <a:rPr lang="en-US" sz="34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Cardinality</a:t>
            </a:r>
            <a:endParaRPr/>
          </a:p>
          <a:p>
            <a:pPr marL="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400"/>
              <a:buFont typeface="Play"/>
              <a:buAutoNum type="arabicPeriod"/>
            </a:pPr>
            <a:r>
              <a:rPr lang="en-US" sz="34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ResNeXt Block</a:t>
            </a:r>
            <a:endParaRPr/>
          </a:p>
        </p:txBody>
      </p:sp>
      <p:sp>
        <p:nvSpPr>
          <p:cNvPr id="914" name="Google Shape;914;p33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5" name="Google Shape;915;p33"/>
          <p:cNvPicPr preferRelativeResize="0"/>
          <p:nvPr/>
        </p:nvPicPr>
        <p:blipFill rotWithShape="1">
          <a:blip r:embed="rId15">
            <a:alphaModFix/>
          </a:blip>
          <a:srcRect l="17466" t="20193" r="13920"/>
          <a:stretch/>
        </p:blipFill>
        <p:spPr>
          <a:xfrm>
            <a:off x="9974826" y="6142197"/>
            <a:ext cx="3912623" cy="2559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Google Shape;94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947" name="Google Shape;947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3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948" name="Google Shape;948;p35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35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35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35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35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35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35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35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35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957" name="Google Shape;957;p3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958" name="Google Shape;958;p35"/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8. Technical explanation</a:t>
            </a:r>
            <a:endParaRPr/>
          </a:p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ResNet</a:t>
            </a:r>
            <a:endParaRPr sz="3300" b="1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9" name="Google Shape;959;p3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960" name="Google Shape;960;p35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35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35"/>
          <p:cNvSpPr txBox="1"/>
          <p:nvPr/>
        </p:nvSpPr>
        <p:spPr>
          <a:xfrm>
            <a:off x="3048000" y="4381500"/>
            <a:ext cx="13208100" cy="355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Problem with Deep Networks</a:t>
            </a:r>
            <a:endParaRPr dirty="0"/>
          </a:p>
          <a:p>
            <a:pPr marL="0" marR="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Residual Block</a:t>
            </a:r>
            <a:endParaRPr dirty="0"/>
          </a:p>
          <a:p>
            <a:pPr marL="0" marR="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Training Benefits of Residual Connections</a:t>
            </a:r>
            <a:endParaRPr dirty="0"/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4.</a:t>
            </a:r>
            <a:r>
              <a:rPr lang="en-US" sz="3000" b="1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Loss</a:t>
            </a: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: Cross Entropy</a:t>
            </a:r>
            <a:endParaRPr lang="en-US" dirty="0"/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5.</a:t>
            </a:r>
            <a:r>
              <a:rPr lang="en-US" sz="3000" b="1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Metric</a:t>
            </a: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: </a:t>
            </a:r>
            <a:r>
              <a:rPr lang="en-US" sz="3000" b="0" i="0" u="none" strike="noStrike" dirty="0" err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mAP</a:t>
            </a: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, Precision and Recall</a:t>
            </a:r>
            <a:endParaRPr lang="en-US" dirty="0"/>
          </a:p>
        </p:txBody>
      </p:sp>
      <p:sp>
        <p:nvSpPr>
          <p:cNvPr id="963" name="Google Shape;963;p35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35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5" name="Google Shape;965;p3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060146" y="2816260"/>
            <a:ext cx="8449649" cy="2644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972" name="Google Shape;97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973" name="Google Shape;973;p36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36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36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36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36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6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6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36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36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982" name="Google Shape;982;p3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983" name="Google Shape;983;p36"/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9. Hyperparameters</a:t>
            </a:r>
            <a:endParaRPr/>
          </a:p>
        </p:txBody>
      </p:sp>
      <p:pic>
        <p:nvPicPr>
          <p:cNvPr id="984" name="Google Shape;984;p3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985" name="Google Shape;985;p36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36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36"/>
          <p:cNvSpPr txBox="1"/>
          <p:nvPr/>
        </p:nvSpPr>
        <p:spPr>
          <a:xfrm>
            <a:off x="2971800" y="3934244"/>
            <a:ext cx="13207999" cy="5226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Similarity threshold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Anchors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Batch size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Learning rate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Image size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IoU threshold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Non Maximum Suppression threshold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Cardinality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Depth</a:t>
            </a:r>
            <a:endParaRPr/>
          </a:p>
        </p:txBody>
      </p:sp>
      <p:sp>
        <p:nvSpPr>
          <p:cNvPr id="988" name="Google Shape;988;p36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36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0" name="Google Shape;990;p3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43554" y="4340631"/>
            <a:ext cx="6877231" cy="144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998" name="Google Shape;99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999" name="Google Shape;999;p37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37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37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37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37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37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37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37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37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Done &amp; Next goal</a:t>
            </a:r>
            <a:endParaRPr/>
          </a:p>
        </p:txBody>
      </p:sp>
      <p:pic>
        <p:nvPicPr>
          <p:cNvPr id="1008" name="Google Shape;1008;p3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3378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1009" name="Google Shape;1009;p37"/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Week Table</a:t>
            </a:r>
            <a:endParaRPr/>
          </a:p>
        </p:txBody>
      </p:sp>
      <p:pic>
        <p:nvPicPr>
          <p:cNvPr id="1010" name="Google Shape;1010;p3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1011" name="Google Shape;1011;p37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37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37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37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p3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718954" y="3958055"/>
            <a:ext cx="6120245" cy="492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1022" name="Google Shape;1022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1023" name="Google Shape;1023;p38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38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38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38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38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38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38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38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38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Done &amp; Next goal</a:t>
            </a:r>
            <a:endParaRPr/>
          </a:p>
        </p:txBody>
      </p:sp>
      <p:pic>
        <p:nvPicPr>
          <p:cNvPr id="1032" name="Google Shape;1032;p3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3378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1033" name="Google Shape;1033;p38"/>
          <p:cNvSpPr txBox="1"/>
          <p:nvPr/>
        </p:nvSpPr>
        <p:spPr>
          <a:xfrm>
            <a:off x="2962414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Progress done or doing</a:t>
            </a:r>
            <a:endParaRPr/>
          </a:p>
        </p:txBody>
      </p:sp>
      <p:pic>
        <p:nvPicPr>
          <p:cNvPr id="1034" name="Google Shape;1034;p3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1035" name="Google Shape;1035;p38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38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38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38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38"/>
          <p:cNvSpPr txBox="1"/>
          <p:nvPr/>
        </p:nvSpPr>
        <p:spPr>
          <a:xfrm>
            <a:off x="3453246" y="4114886"/>
            <a:ext cx="9712036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Play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Datasets and keywords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Descriptions 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NER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Embeddings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Play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ABSA problem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3.Preprocessing images + Previous researches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1046" name="Google Shape;104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1047" name="Google Shape;1047;p39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39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39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39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39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39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39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39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39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Done &amp; Next goal</a:t>
            </a:r>
            <a:endParaRPr/>
          </a:p>
        </p:txBody>
      </p:sp>
      <p:pic>
        <p:nvPicPr>
          <p:cNvPr id="1056" name="Google Shape;1056;p3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3378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1057" name="Google Shape;1057;p39"/>
          <p:cNvSpPr txBox="1"/>
          <p:nvPr/>
        </p:nvSpPr>
        <p:spPr>
          <a:xfrm>
            <a:off x="2962414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Progress done or doing</a:t>
            </a:r>
            <a:endParaRPr/>
          </a:p>
        </p:txBody>
      </p:sp>
      <p:pic>
        <p:nvPicPr>
          <p:cNvPr id="1058" name="Google Shape;1058;p3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1059" name="Google Shape;1059;p39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39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39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39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39"/>
          <p:cNvSpPr txBox="1"/>
          <p:nvPr/>
        </p:nvSpPr>
        <p:spPr>
          <a:xfrm>
            <a:off x="3453246" y="4114886"/>
            <a:ext cx="9712036" cy="581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4.Datasets and keywords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Descriptions 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NER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Embeddings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5.ABSA problem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6.Preprocessing images + Previous researches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7.Design UI / UX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8.Make Login &amp; Register process and integrate client &amp; server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192" name="Google Shape;192;p4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"/>
          <p:cNvPicPr preferRelativeResize="0"/>
          <p:nvPr/>
        </p:nvPicPr>
        <p:blipFill rotWithShape="1">
          <a:blip r:embed="rId8">
            <a:alphaModFix amt="4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Role of members</a:t>
            </a:r>
            <a:endParaRPr sz="64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1" name="Google Shape;201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26700" y="17780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202" name="Google Shape;202;p4"/>
          <p:cNvSpPr txBox="1"/>
          <p:nvPr/>
        </p:nvSpPr>
        <p:spPr>
          <a:xfrm>
            <a:off x="3378200" y="285115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78200" y="4387850"/>
            <a:ext cx="13093700" cy="1282700"/>
          </a:xfrm>
          <a:prstGeom prst="rect">
            <a:avLst/>
          </a:prstGeom>
          <a:noFill/>
          <a:ln>
            <a:noFill/>
          </a:ln>
          <a:effectLst>
            <a:outerShdw blurRad="136095" dist="455403" dir="2700000">
              <a:srgbClr val="141414">
                <a:alpha val="6666"/>
              </a:srgbClr>
            </a:outerShdw>
          </a:effectLst>
        </p:spPr>
      </p:pic>
      <p:pic>
        <p:nvPicPr>
          <p:cNvPr id="205" name="Google Shape;205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5400000">
            <a:off x="2794000" y="4984750"/>
            <a:ext cx="12827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057900" y="4730750"/>
            <a:ext cx="2362200" cy="609600"/>
          </a:xfrm>
          <a:prstGeom prst="rect">
            <a:avLst/>
          </a:prstGeom>
          <a:noFill/>
          <a:ln>
            <a:noFill/>
          </a:ln>
          <a:effectLst>
            <a:outerShdw blurRad="30405" dist="215251" dir="2700000">
              <a:srgbClr val="141414">
                <a:alpha val="16862"/>
              </a:srgbClr>
            </a:outerShdw>
          </a:effectLst>
        </p:spPr>
      </p:pic>
      <p:sp>
        <p:nvSpPr>
          <p:cNvPr id="207" name="Google Shape;207;p4"/>
          <p:cNvSpPr txBox="1"/>
          <p:nvPr/>
        </p:nvSpPr>
        <p:spPr>
          <a:xfrm>
            <a:off x="4000500" y="4845050"/>
            <a:ext cx="1930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홍마노</a:t>
            </a:r>
            <a:endParaRPr sz="20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4"/>
          <p:cNvSpPr txBox="1"/>
          <p:nvPr/>
        </p:nvSpPr>
        <p:spPr>
          <a:xfrm>
            <a:off x="6388100" y="4870450"/>
            <a:ext cx="1714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endParaRPr/>
          </a:p>
        </p:txBody>
      </p:sp>
      <p:pic>
        <p:nvPicPr>
          <p:cNvPr id="209" name="Google Shape;209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78200" y="6057900"/>
            <a:ext cx="13093700" cy="1282700"/>
          </a:xfrm>
          <a:prstGeom prst="rect">
            <a:avLst/>
          </a:prstGeom>
          <a:noFill/>
          <a:ln>
            <a:noFill/>
          </a:ln>
          <a:effectLst>
            <a:outerShdw blurRad="136095" dist="455403" dir="2700000">
              <a:srgbClr val="141414">
                <a:alpha val="6666"/>
              </a:srgbClr>
            </a:outerShdw>
          </a:effectLst>
        </p:spPr>
      </p:pic>
      <p:pic>
        <p:nvPicPr>
          <p:cNvPr id="210" name="Google Shape;210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5400000">
            <a:off x="2794000" y="6654800"/>
            <a:ext cx="12827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057900" y="6400800"/>
            <a:ext cx="2463800" cy="609600"/>
          </a:xfrm>
          <a:prstGeom prst="rect">
            <a:avLst/>
          </a:prstGeom>
          <a:noFill/>
          <a:ln>
            <a:noFill/>
          </a:ln>
          <a:effectLst>
            <a:outerShdw blurRad="30405" dist="215251" dir="2700000">
              <a:srgbClr val="141414">
                <a:alpha val="16862"/>
              </a:srgbClr>
            </a:outerShdw>
          </a:effectLst>
        </p:spPr>
      </p:pic>
      <p:sp>
        <p:nvSpPr>
          <p:cNvPr id="212" name="Google Shape;212;p4"/>
          <p:cNvSpPr txBox="1"/>
          <p:nvPr/>
        </p:nvSpPr>
        <p:spPr>
          <a:xfrm>
            <a:off x="4000500" y="6515100"/>
            <a:ext cx="1930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Manu gomez</a:t>
            </a:r>
            <a:endParaRPr sz="20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" name="Google Shape;213;p4"/>
          <p:cNvSpPr txBox="1"/>
          <p:nvPr/>
        </p:nvSpPr>
        <p:spPr>
          <a:xfrm>
            <a:off x="6159500" y="6540500"/>
            <a:ext cx="226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/>
          </a:p>
        </p:txBody>
      </p:sp>
      <p:pic>
        <p:nvPicPr>
          <p:cNvPr id="214" name="Google Shape;214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78200" y="7727950"/>
            <a:ext cx="13093700" cy="1282700"/>
          </a:xfrm>
          <a:prstGeom prst="rect">
            <a:avLst/>
          </a:prstGeom>
          <a:noFill/>
          <a:ln>
            <a:noFill/>
          </a:ln>
          <a:effectLst>
            <a:outerShdw blurRad="136095" dist="455403" dir="2700000">
              <a:srgbClr val="141414">
                <a:alpha val="6666"/>
              </a:srgbClr>
            </a:outerShdw>
          </a:effectLst>
        </p:spPr>
      </p:pic>
      <p:pic>
        <p:nvPicPr>
          <p:cNvPr id="215" name="Google Shape;215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5400000">
            <a:off x="2794000" y="8324850"/>
            <a:ext cx="12827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057900" y="8070850"/>
            <a:ext cx="2463800" cy="609600"/>
          </a:xfrm>
          <a:prstGeom prst="rect">
            <a:avLst/>
          </a:prstGeom>
          <a:noFill/>
          <a:ln>
            <a:noFill/>
          </a:ln>
          <a:effectLst>
            <a:outerShdw blurRad="30405" dist="215251" dir="2700000">
              <a:srgbClr val="141414">
                <a:alpha val="16862"/>
              </a:srgbClr>
            </a:outerShdw>
          </a:effectLst>
        </p:spPr>
      </p:pic>
      <p:sp>
        <p:nvSpPr>
          <p:cNvPr id="217" name="Google Shape;217;p4"/>
          <p:cNvSpPr txBox="1"/>
          <p:nvPr/>
        </p:nvSpPr>
        <p:spPr>
          <a:xfrm>
            <a:off x="4000500" y="8185150"/>
            <a:ext cx="1930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이지훈</a:t>
            </a:r>
            <a:endParaRPr sz="20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4"/>
          <p:cNvSpPr txBox="1"/>
          <p:nvPr/>
        </p:nvSpPr>
        <p:spPr>
          <a:xfrm>
            <a:off x="6210300" y="8210550"/>
            <a:ext cx="215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/>
          </a:p>
        </p:txBody>
      </p:sp>
      <p:sp>
        <p:nvSpPr>
          <p:cNvPr id="219" name="Google Shape;219;p4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25400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"/>
          <p:cNvSpPr txBox="1"/>
          <p:nvPr/>
        </p:nvSpPr>
        <p:spPr>
          <a:xfrm>
            <a:off x="9055100" y="4870450"/>
            <a:ext cx="6261100" cy="23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AI/DS developer, datamining , AI modeling </a:t>
            </a:r>
            <a:endParaRPr/>
          </a:p>
        </p:txBody>
      </p:sp>
      <p:sp>
        <p:nvSpPr>
          <p:cNvPr id="221" name="Google Shape;221;p4"/>
          <p:cNvSpPr txBox="1"/>
          <p:nvPr/>
        </p:nvSpPr>
        <p:spPr>
          <a:xfrm>
            <a:off x="9055100" y="6388100"/>
            <a:ext cx="680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AI/DS developer, datamining , AI modeling </a:t>
            </a:r>
            <a:endParaRPr/>
          </a:p>
        </p:txBody>
      </p:sp>
      <p:sp>
        <p:nvSpPr>
          <p:cNvPr id="222" name="Google Shape;222;p4"/>
          <p:cNvSpPr txBox="1"/>
          <p:nvPr/>
        </p:nvSpPr>
        <p:spPr>
          <a:xfrm>
            <a:off x="9055100" y="8058150"/>
            <a:ext cx="680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Frontend developer, UI/UX design</a:t>
            </a:r>
            <a:endParaRPr/>
          </a:p>
        </p:txBody>
      </p:sp>
      <p:pic>
        <p:nvPicPr>
          <p:cNvPr id="223" name="Google Shape;223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62325" y="2781300"/>
            <a:ext cx="13093700" cy="1282700"/>
          </a:xfrm>
          <a:prstGeom prst="rect">
            <a:avLst/>
          </a:prstGeom>
          <a:noFill/>
          <a:ln>
            <a:noFill/>
          </a:ln>
          <a:effectLst>
            <a:outerShdw blurRad="136095" dist="455403" dir="2700000">
              <a:srgbClr val="141414">
                <a:alpha val="6666"/>
              </a:srgbClr>
            </a:outerShdw>
          </a:effectLst>
        </p:spPr>
      </p:pic>
      <p:pic>
        <p:nvPicPr>
          <p:cNvPr id="224" name="Google Shape;224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5400000">
            <a:off x="2778125" y="3454400"/>
            <a:ext cx="12827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042025" y="3124200"/>
            <a:ext cx="2463800" cy="609600"/>
          </a:xfrm>
          <a:prstGeom prst="rect">
            <a:avLst/>
          </a:prstGeom>
          <a:noFill/>
          <a:ln>
            <a:noFill/>
          </a:ln>
          <a:effectLst>
            <a:outerShdw blurRad="30405" dist="215251" dir="2700000">
              <a:srgbClr val="141414">
                <a:alpha val="16862"/>
              </a:srgbClr>
            </a:outerShdw>
          </a:effectLst>
        </p:spPr>
      </p:pic>
      <p:sp>
        <p:nvSpPr>
          <p:cNvPr id="226" name="Google Shape;226;p4"/>
          <p:cNvSpPr txBox="1"/>
          <p:nvPr/>
        </p:nvSpPr>
        <p:spPr>
          <a:xfrm>
            <a:off x="3984625" y="3238500"/>
            <a:ext cx="1930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신재욱</a:t>
            </a:r>
            <a:endParaRPr sz="20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4"/>
          <p:cNvSpPr txBox="1"/>
          <p:nvPr/>
        </p:nvSpPr>
        <p:spPr>
          <a:xfrm>
            <a:off x="6194425" y="3263900"/>
            <a:ext cx="215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Backend </a:t>
            </a:r>
            <a:endParaRPr/>
          </a:p>
        </p:txBody>
      </p:sp>
      <p:sp>
        <p:nvSpPr>
          <p:cNvPr id="228" name="Google Shape;228;p4"/>
          <p:cNvSpPr txBox="1"/>
          <p:nvPr/>
        </p:nvSpPr>
        <p:spPr>
          <a:xfrm>
            <a:off x="9039225" y="3111500"/>
            <a:ext cx="680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Backend Developer , datamining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1070" name="Google Shape;107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1071" name="Google Shape;1071;p40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40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40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40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40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40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40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40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40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Done &amp; Next goal</a:t>
            </a:r>
            <a:endParaRPr/>
          </a:p>
        </p:txBody>
      </p:sp>
      <p:pic>
        <p:nvPicPr>
          <p:cNvPr id="1080" name="Google Shape;1080;p4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3378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1081" name="Google Shape;1081;p40"/>
          <p:cNvSpPr txBox="1"/>
          <p:nvPr/>
        </p:nvSpPr>
        <p:spPr>
          <a:xfrm>
            <a:off x="2962414" y="3086100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Future Process</a:t>
            </a:r>
            <a:endParaRPr/>
          </a:p>
        </p:txBody>
      </p:sp>
      <p:pic>
        <p:nvPicPr>
          <p:cNvPr id="1082" name="Google Shape;1082;p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1083" name="Google Shape;1083;p40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40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40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40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40"/>
          <p:cNvSpPr txBox="1"/>
          <p:nvPr/>
        </p:nvSpPr>
        <p:spPr>
          <a:xfrm>
            <a:off x="3425537" y="3517190"/>
            <a:ext cx="12995562" cy="624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Play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Solve ABSA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2.Threshold for similarities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3.Try YOLO and </a:t>
            </a:r>
            <a:r>
              <a:rPr lang="en-US" sz="2800" b="0" i="0" u="none" strike="noStrike" dirty="0" err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ResNext</a:t>
            </a: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→ Bounding boxes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Optimize the hyperparameters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Data Augmentation</a:t>
            </a:r>
            <a:endParaRPr dirty="0"/>
          </a:p>
          <a:p>
            <a:pPr marL="742950" marR="0" lvl="1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4.Resnet for ingredient class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5.Make Workout Algorithm &amp; Whole API endpoint in server And deploy on AWS EC2</a:t>
            </a:r>
            <a:endParaRPr sz="2800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6.Make whole pages and components for client (frontend)</a:t>
            </a:r>
            <a:endParaRPr sz="28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1093" name="Google Shape;109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1094" name="Google Shape;1094;p41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41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41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41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41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41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41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41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4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1103" name="Google Shape;1103;p41"/>
          <p:cNvSpPr txBox="1"/>
          <p:nvPr/>
        </p:nvSpPr>
        <p:spPr>
          <a:xfrm>
            <a:off x="3378200" y="3086100"/>
            <a:ext cx="8877300" cy="2273300"/>
          </a:xfrm>
          <a:prstGeom prst="rect">
            <a:avLst/>
          </a:prstGeom>
          <a:noFill/>
          <a:ln>
            <a:noFill/>
          </a:ln>
          <a:effectLst>
            <a:outerShdw blurRad="421440" dist="300728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/>
          </a:p>
        </p:txBody>
      </p:sp>
      <p:pic>
        <p:nvPicPr>
          <p:cNvPr id="1104" name="Google Shape;1104;p4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887200" y="3784600"/>
            <a:ext cx="419100" cy="419100"/>
          </a:xfrm>
          <a:prstGeom prst="rect">
            <a:avLst/>
          </a:prstGeom>
          <a:noFill/>
          <a:ln>
            <a:noFill/>
          </a:ln>
          <a:effectLst>
            <a:outerShdw blurRad="10937" dist="132199" dir="2700000">
              <a:srgbClr val="141414">
                <a:alpha val="21960"/>
              </a:srgbClr>
            </a:outerShdw>
          </a:effectLst>
        </p:spPr>
      </p:pic>
      <p:pic>
        <p:nvPicPr>
          <p:cNvPr id="1105" name="Google Shape;1105;p4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550900" y="3263900"/>
            <a:ext cx="2933700" cy="2933700"/>
          </a:xfrm>
          <a:prstGeom prst="rect">
            <a:avLst/>
          </a:prstGeom>
          <a:noFill/>
          <a:ln>
            <a:noFill/>
          </a:ln>
          <a:effectLst>
            <a:outerShdw blurRad="537773" dist="927015" dir="2700000">
              <a:srgbClr val="141414">
                <a:alpha val="21960"/>
              </a:srgbClr>
            </a:outerShdw>
          </a:effectLst>
        </p:spPr>
      </p:pic>
      <p:pic>
        <p:nvPicPr>
          <p:cNvPr id="1106" name="Google Shape;1106;p4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700000" y="6426200"/>
            <a:ext cx="1231900" cy="1231900"/>
          </a:xfrm>
          <a:prstGeom prst="rect">
            <a:avLst/>
          </a:prstGeom>
          <a:noFill/>
          <a:ln>
            <a:noFill/>
          </a:ln>
          <a:effectLst>
            <a:outerShdw blurRad="94219" dist="388021" dir="2700000">
              <a:srgbClr val="141414">
                <a:alpha val="21960"/>
              </a:srgbClr>
            </a:outerShdw>
          </a:effectLst>
        </p:spPr>
      </p:pic>
      <p:sp>
        <p:nvSpPr>
          <p:cNvPr id="1107" name="Google Shape;1107;p41"/>
          <p:cNvSpPr txBox="1"/>
          <p:nvPr/>
        </p:nvSpPr>
        <p:spPr>
          <a:xfrm>
            <a:off x="3378200" y="2870200"/>
            <a:ext cx="8636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41"/>
          <p:cNvSpPr txBox="1"/>
          <p:nvPr/>
        </p:nvSpPr>
        <p:spPr>
          <a:xfrm>
            <a:off x="14947900" y="1460500"/>
            <a:ext cx="1574800" cy="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D6D6D6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234" name="Google Shape;23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235" name="Google Shape;235;p5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5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"/>
          <p:cNvPicPr preferRelativeResize="0"/>
          <p:nvPr/>
        </p:nvPicPr>
        <p:blipFill rotWithShape="1">
          <a:blip r:embed="rId11">
            <a:alphaModFix amt="4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Challenge &amp; Limit</a:t>
            </a:r>
            <a:endParaRPr/>
          </a:p>
        </p:txBody>
      </p:sp>
      <p:pic>
        <p:nvPicPr>
          <p:cNvPr id="244" name="Google Shape;244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4000" y="17526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pic>
        <p:nvPicPr>
          <p:cNvPr id="245" name="Google Shape;245;p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pic>
        <p:nvPicPr>
          <p:cNvPr id="246" name="Google Shape;246;p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78200" y="3848100"/>
            <a:ext cx="6223000" cy="2476500"/>
          </a:xfrm>
          <a:prstGeom prst="rect">
            <a:avLst/>
          </a:prstGeom>
          <a:noFill/>
          <a:ln>
            <a:noFill/>
          </a:ln>
          <a:effectLst>
            <a:outerShdw blurRad="334492" dist="494230" dir="2700000">
              <a:srgbClr val="141414">
                <a:alpha val="12941"/>
              </a:srgbClr>
            </a:outerShdw>
          </a:effectLst>
        </p:spPr>
      </p:pic>
      <p:pic>
        <p:nvPicPr>
          <p:cNvPr id="247" name="Google Shape;247;p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78200" y="3848100"/>
            <a:ext cx="6223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"/>
          <p:cNvSpPr txBox="1"/>
          <p:nvPr/>
        </p:nvSpPr>
        <p:spPr>
          <a:xfrm>
            <a:off x="4305300" y="4279900"/>
            <a:ext cx="388620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Food recommend</a:t>
            </a:r>
            <a:endParaRPr sz="22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9" name="Google Shape;249;p5"/>
          <p:cNvSpPr txBox="1"/>
          <p:nvPr/>
        </p:nvSpPr>
        <p:spPr>
          <a:xfrm>
            <a:off x="3949700" y="4813300"/>
            <a:ext cx="45974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We met many troubles in recommend foods with preference score </a:t>
            </a:r>
            <a:endParaRPr/>
          </a:p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In last presentation, we said we’ll go with auto encoder for solve these problems.</a:t>
            </a:r>
            <a:endParaRPr/>
          </a:p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But, actually, auto encoder can’t help us .</a:t>
            </a:r>
            <a:b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261600" y="3848100"/>
            <a:ext cx="6223000" cy="2476500"/>
          </a:xfrm>
          <a:prstGeom prst="rect">
            <a:avLst/>
          </a:prstGeom>
          <a:noFill/>
          <a:ln>
            <a:noFill/>
          </a:ln>
          <a:effectLst>
            <a:outerShdw blurRad="334492" dist="494230" dir="2700000">
              <a:srgbClr val="141414">
                <a:alpha val="12941"/>
              </a:srgbClr>
            </a:outerShdw>
          </a:effectLst>
        </p:spPr>
      </p:pic>
      <p:pic>
        <p:nvPicPr>
          <p:cNvPr id="251" name="Google Shape;251;p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261600" y="3848100"/>
            <a:ext cx="6223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"/>
          <p:cNvSpPr txBox="1"/>
          <p:nvPr/>
        </p:nvSpPr>
        <p:spPr>
          <a:xfrm>
            <a:off x="10998200" y="4279900"/>
            <a:ext cx="520700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Workout recommend</a:t>
            </a:r>
            <a:endParaRPr/>
          </a:p>
        </p:txBody>
      </p:sp>
      <p:pic>
        <p:nvPicPr>
          <p:cNvPr id="253" name="Google Shape;253;p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991600" y="4140200"/>
            <a:ext cx="1905000" cy="1905000"/>
          </a:xfrm>
          <a:prstGeom prst="rect">
            <a:avLst/>
          </a:prstGeom>
          <a:noFill/>
          <a:ln>
            <a:noFill/>
          </a:ln>
          <a:effectLst>
            <a:outerShdw blurRad="224665" dist="336124" dir="2700000">
              <a:srgbClr val="141414">
                <a:alpha val="21960"/>
              </a:srgbClr>
            </a:outerShdw>
          </a:effectLst>
        </p:spPr>
      </p:pic>
      <p:pic>
        <p:nvPicPr>
          <p:cNvPr id="254" name="Google Shape;254;p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378200" y="6769100"/>
            <a:ext cx="13093700" cy="1689100"/>
          </a:xfrm>
          <a:prstGeom prst="rect">
            <a:avLst/>
          </a:prstGeom>
          <a:noFill/>
          <a:ln>
            <a:noFill/>
          </a:ln>
          <a:effectLst>
            <a:outerShdw blurRad="235173" dist="598644" dir="2700000">
              <a:srgbClr val="141414">
                <a:alpha val="6666"/>
              </a:srgbClr>
            </a:outerShdw>
          </a:effectLst>
        </p:spPr>
      </p:pic>
      <p:sp>
        <p:nvSpPr>
          <p:cNvPr id="255" name="Google Shape;255;p5"/>
          <p:cNvSpPr txBox="1"/>
          <p:nvPr/>
        </p:nvSpPr>
        <p:spPr>
          <a:xfrm>
            <a:off x="9207500" y="4800600"/>
            <a:ext cx="1447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troubles</a:t>
            </a:r>
            <a:endParaRPr sz="18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6" name="Google Shape;256;p5"/>
          <p:cNvPicPr preferRelativeResize="0"/>
          <p:nvPr/>
        </p:nvPicPr>
        <p:blipFill rotWithShape="1">
          <a:blip r:embed="rId19">
            <a:alphaModFix amt="50000"/>
          </a:blip>
          <a:srcRect/>
          <a:stretch/>
        </p:blipFill>
        <p:spPr>
          <a:xfrm rot="5400000">
            <a:off x="6464300" y="7607300"/>
            <a:ext cx="787400" cy="25400"/>
          </a:xfrm>
          <a:prstGeom prst="rect">
            <a:avLst/>
          </a:prstGeom>
          <a:noFill/>
          <a:ln>
            <a:noFill/>
          </a:ln>
          <a:effectLst>
            <a:outerShdw dist="10386" dir="6660000">
              <a:srgbClr val="141414">
                <a:alpha val="53725"/>
              </a:srgbClr>
            </a:outerShdw>
          </a:effectLst>
        </p:spPr>
      </p:pic>
      <p:sp>
        <p:nvSpPr>
          <p:cNvPr id="257" name="Google Shape;257;p5"/>
          <p:cNvSpPr txBox="1"/>
          <p:nvPr/>
        </p:nvSpPr>
        <p:spPr>
          <a:xfrm>
            <a:off x="4864100" y="7429500"/>
            <a:ext cx="1676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So..,,</a:t>
            </a:r>
            <a:endParaRPr sz="20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" name="Google Shape;258;p5"/>
          <p:cNvSpPr txBox="1"/>
          <p:nvPr/>
        </p:nvSpPr>
        <p:spPr>
          <a:xfrm>
            <a:off x="7124700" y="7264400"/>
            <a:ext cx="8077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recommend food with only for input text for each day.</a:t>
            </a:r>
            <a:br>
              <a:rPr lang="en-US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recommend Workout routine for our own algorithm. </a:t>
            </a:r>
            <a:endParaRPr/>
          </a:p>
        </p:txBody>
      </p:sp>
      <p:sp>
        <p:nvSpPr>
          <p:cNvPr id="259" name="Google Shape;259;p5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"/>
          <p:cNvSpPr txBox="1"/>
          <p:nvPr/>
        </p:nvSpPr>
        <p:spPr>
          <a:xfrm>
            <a:off x="11303000" y="4813300"/>
            <a:ext cx="45974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We wanted to AI model for recommend Workout routine, but our data sets are not enough for getting meaningful result (for training model) </a:t>
            </a:r>
            <a:endParaRPr sz="1600" b="0" i="0" u="none" strike="noStrike" cap="non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267" name="Google Shape;26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268" name="Google Shape;268;p6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6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6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6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6"/>
          <p:cNvPicPr preferRelativeResize="0"/>
          <p:nvPr/>
        </p:nvPicPr>
        <p:blipFill rotWithShape="1">
          <a:blip r:embed="rId9">
            <a:alphaModFix amt="4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6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6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6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6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UI / UX Design</a:t>
            </a:r>
            <a:endParaRPr sz="64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7" name="Google Shape;277;p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877300" y="17526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278" name="Google Shape;278;p6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pic>
        <p:nvPicPr>
          <p:cNvPr id="280" name="Google Shape;280;p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267200" y="2738042"/>
            <a:ext cx="10952480" cy="6400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287" name="Google Shape;28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288" name="Google Shape;288;p7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7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7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7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7"/>
          <p:cNvPicPr preferRelativeResize="0"/>
          <p:nvPr/>
        </p:nvPicPr>
        <p:blipFill rotWithShape="1">
          <a:blip r:embed="rId9">
            <a:alphaModFix amt="4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7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7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7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7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UI / UX Design</a:t>
            </a:r>
            <a:endParaRPr sz="64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7" name="Google Shape;297;p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877300" y="17526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298" name="Google Shape;298;p7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pic>
        <p:nvPicPr>
          <p:cNvPr id="300" name="Google Shape;300;p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860040" y="2634964"/>
            <a:ext cx="6261100" cy="67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774479" y="2671056"/>
            <a:ext cx="6194501" cy="671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308" name="Google Shape;30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309" name="Google Shape;309;p8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8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8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8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8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8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8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8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8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318" name="Google Shape;318;p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319" name="Google Shape;319;p8"/>
          <p:cNvSpPr txBox="1"/>
          <p:nvPr/>
        </p:nvSpPr>
        <p:spPr>
          <a:xfrm>
            <a:off x="3378200" y="28067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Frontend &amp; Backend</a:t>
            </a:r>
            <a:endParaRPr/>
          </a:p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With Django &amp; React Native 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321" name="Google Shape;321;p8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70400" y="5336969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sp>
        <p:nvSpPr>
          <p:cNvPr id="323" name="Google Shape;323;p8"/>
          <p:cNvSpPr txBox="1"/>
          <p:nvPr/>
        </p:nvSpPr>
        <p:spPr>
          <a:xfrm>
            <a:off x="4610100" y="6086269"/>
            <a:ext cx="3746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Signup/Login process</a:t>
            </a:r>
            <a:endParaRPr/>
          </a:p>
        </p:txBody>
      </p:sp>
      <p:sp>
        <p:nvSpPr>
          <p:cNvPr id="324" name="Google Shape;324;p8"/>
          <p:cNvSpPr txBox="1"/>
          <p:nvPr/>
        </p:nvSpPr>
        <p:spPr>
          <a:xfrm>
            <a:off x="4826000" y="5743369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/>
          </a:p>
        </p:txBody>
      </p:sp>
      <p:pic>
        <p:nvPicPr>
          <p:cNvPr id="325" name="Google Shape;325;p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528300" y="5302250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pic>
        <p:nvPicPr>
          <p:cNvPr id="326" name="Google Shape;326;p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70400" y="5336969"/>
            <a:ext cx="40640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528300" y="5302250"/>
            <a:ext cx="4064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8"/>
          <p:cNvSpPr txBox="1"/>
          <p:nvPr/>
        </p:nvSpPr>
        <p:spPr>
          <a:xfrm>
            <a:off x="10871200" y="6051550"/>
            <a:ext cx="33401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Make server API endpoint for food recommend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8"/>
          <p:cNvSpPr txBox="1"/>
          <p:nvPr/>
        </p:nvSpPr>
        <p:spPr>
          <a:xfrm>
            <a:off x="10883900" y="5708650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/>
          </a:p>
        </p:txBody>
      </p:sp>
      <p:pic>
        <p:nvPicPr>
          <p:cNvPr id="330" name="Google Shape;330;p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17653" y="3230302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sp>
        <p:nvSpPr>
          <p:cNvPr id="331" name="Google Shape;331;p8"/>
          <p:cNvSpPr txBox="1"/>
          <p:nvPr/>
        </p:nvSpPr>
        <p:spPr>
          <a:xfrm>
            <a:off x="7657353" y="3979602"/>
            <a:ext cx="3746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DB design</a:t>
            </a:r>
            <a:endParaRPr/>
          </a:p>
        </p:txBody>
      </p:sp>
      <p:sp>
        <p:nvSpPr>
          <p:cNvPr id="332" name="Google Shape;332;p8"/>
          <p:cNvSpPr txBox="1"/>
          <p:nvPr/>
        </p:nvSpPr>
        <p:spPr>
          <a:xfrm>
            <a:off x="7873253" y="3636702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endParaRPr/>
          </a:p>
        </p:txBody>
      </p:sp>
      <p:pic>
        <p:nvPicPr>
          <p:cNvPr id="333" name="Google Shape;333;p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17653" y="3230302"/>
            <a:ext cx="4064000" cy="1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340" name="Google Shape;34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341" name="Google Shape;341;p9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9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9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9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9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9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9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9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9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350" name="Google Shape;350;p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351" name="Google Shape;351;p9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Backend _ DB design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353" name="Google Shape;353;p9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971800" y="3155950"/>
            <a:ext cx="5104248" cy="58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717398" y="3143250"/>
            <a:ext cx="3112961" cy="23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3041455" y="2001744"/>
            <a:ext cx="3531084" cy="378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144000" y="6115050"/>
            <a:ext cx="4471914" cy="3017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1297</Words>
  <Application>Microsoft Office PowerPoint</Application>
  <PresentationFormat>사용자 지정</PresentationFormat>
  <Paragraphs>386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Avenir</vt:lpstr>
      <vt:lpstr>Poppins Light</vt:lpstr>
      <vt:lpstr>Albert Sans</vt:lpstr>
      <vt:lpstr>Arial</vt:lpstr>
      <vt:lpstr>Inter Tight</vt:lpstr>
      <vt:lpstr>Play</vt:lpstr>
      <vt:lpstr>Poppins SemiBold</vt:lpstr>
      <vt:lpstr>Poppins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신재욱</cp:lastModifiedBy>
  <cp:revision>3</cp:revision>
  <dcterms:created xsi:type="dcterms:W3CDTF">2006-08-16T00:00:00Z</dcterms:created>
  <dcterms:modified xsi:type="dcterms:W3CDTF">2024-11-01T04:07:48Z</dcterms:modified>
</cp:coreProperties>
</file>